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310" r:id="rId4"/>
    <p:sldId id="311" r:id="rId5"/>
    <p:sldId id="257" r:id="rId6"/>
    <p:sldId id="258" r:id="rId7"/>
    <p:sldId id="259" r:id="rId8"/>
    <p:sldId id="260" r:id="rId9"/>
    <p:sldId id="261" r:id="rId10"/>
    <p:sldId id="262" r:id="rId11"/>
    <p:sldId id="263" r:id="rId12"/>
    <p:sldId id="264" r:id="rId13"/>
    <p:sldId id="268" r:id="rId14"/>
    <p:sldId id="265" r:id="rId15"/>
    <p:sldId id="266" r:id="rId16"/>
    <p:sldId id="267" r:id="rId1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8237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65038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33819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67230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414461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1362258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B8C3668-EE7E-4E62-80AE-FE7C9B6CF93E}" type="datetimeFigureOut">
              <a:rPr lang="ru-RU" smtClean="0"/>
              <a:t>07.04.2025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941035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B8C3668-EE7E-4E62-80AE-FE7C9B6CF93E}" type="datetimeFigureOut">
              <a:rPr lang="ru-RU" smtClean="0"/>
              <a:t>07.04.2025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95346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B8C3668-EE7E-4E62-80AE-FE7C9B6CF93E}" type="datetimeFigureOut">
              <a:rPr lang="ru-RU" smtClean="0"/>
              <a:t>07.04.2025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2730256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07788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5B8C3668-EE7E-4E62-80AE-FE7C9B6CF93E}" type="datetimeFigureOut">
              <a:rPr lang="ru-RU" smtClean="0"/>
              <a:t>07.04.2025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DBB6E35-B9CB-4A39-925B-E5763B5553D9}" type="slidenum">
              <a:rPr lang="ru-RU" smtClean="0"/>
              <a:t>‹#›</a:t>
            </a:fld>
            <a:endParaRPr lang="ru-RU"/>
          </a:p>
        </p:txBody>
      </p:sp>
    </p:spTree>
    <p:extLst>
      <p:ext uri="{BB962C8B-B14F-4D97-AF65-F5344CB8AC3E}">
        <p14:creationId xmlns:p14="http://schemas.microsoft.com/office/powerpoint/2010/main" val="3595506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C3668-EE7E-4E62-80AE-FE7C9B6CF93E}" type="datetimeFigureOut">
              <a:rPr lang="ru-RU" smtClean="0"/>
              <a:t>07.04.2025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B6E35-B9CB-4A39-925B-E5763B5553D9}" type="slidenum">
              <a:rPr lang="ru-RU" smtClean="0"/>
              <a:t>‹#›</a:t>
            </a:fld>
            <a:endParaRPr lang="ru-RU"/>
          </a:p>
        </p:txBody>
      </p:sp>
    </p:spTree>
    <p:extLst>
      <p:ext uri="{BB962C8B-B14F-4D97-AF65-F5344CB8AC3E}">
        <p14:creationId xmlns:p14="http://schemas.microsoft.com/office/powerpoint/2010/main" val="2566273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 y="0"/>
            <a:ext cx="913547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23728" y="2078846"/>
            <a:ext cx="5040560" cy="2862322"/>
          </a:xfrm>
          <a:prstGeom prst="rect">
            <a:avLst/>
          </a:prstGeom>
          <a:noFill/>
        </p:spPr>
        <p:txBody>
          <a:bodyPr wrap="square" rtlCol="0">
            <a:spAutoFit/>
          </a:bodyPr>
          <a:lstStyle/>
          <a:p>
            <a:pPr algn="ctr"/>
            <a:r>
              <a:rPr lang="en-US" sz="6000" b="1" dirty="0" err="1" smtClean="0">
                <a:latin typeface="Times New Roman" panose="02020603050405020304" pitchFamily="18" charset="0"/>
                <a:cs typeface="Times New Roman" panose="02020603050405020304" pitchFamily="18" charset="0"/>
              </a:rPr>
              <a:t>Matoga</a:t>
            </a:r>
            <a:r>
              <a:rPr lang="en-US" sz="6000" b="1" dirty="0" smtClean="0">
                <a:latin typeface="Times New Roman" panose="02020603050405020304" pitchFamily="18" charset="0"/>
                <a:cs typeface="Times New Roman" panose="02020603050405020304" pitchFamily="18" charset="0"/>
              </a:rPr>
              <a:t> </a:t>
            </a:r>
            <a:r>
              <a:rPr lang="en-US" sz="6000" b="1" dirty="0" err="1" smtClean="0">
                <a:latin typeface="Times New Roman" panose="02020603050405020304" pitchFamily="18" charset="0"/>
                <a:cs typeface="Times New Roman" panose="02020603050405020304" pitchFamily="18" charset="0"/>
              </a:rPr>
              <a:t>naqsh</a:t>
            </a:r>
            <a:r>
              <a:rPr lang="en-US" sz="6000" b="1" dirty="0" smtClean="0">
                <a:latin typeface="Times New Roman" panose="02020603050405020304" pitchFamily="18" charset="0"/>
                <a:cs typeface="Times New Roman" panose="02020603050405020304" pitchFamily="18" charset="0"/>
              </a:rPr>
              <a:t> </a:t>
            </a:r>
            <a:r>
              <a:rPr lang="en-US" sz="6000" b="1" dirty="0" err="1" smtClean="0">
                <a:latin typeface="Times New Roman" panose="02020603050405020304" pitchFamily="18" charset="0"/>
                <a:cs typeface="Times New Roman" panose="02020603050405020304" pitchFamily="18" charset="0"/>
              </a:rPr>
              <a:t>chizish</a:t>
            </a:r>
            <a:r>
              <a:rPr lang="en-US" sz="6000" b="1" dirty="0" smtClean="0">
                <a:latin typeface="Times New Roman" panose="02020603050405020304" pitchFamily="18" charset="0"/>
                <a:cs typeface="Times New Roman" panose="02020603050405020304" pitchFamily="18" charset="0"/>
              </a:rPr>
              <a:t> </a:t>
            </a:r>
            <a:r>
              <a:rPr lang="en-US" sz="6000" b="1" dirty="0" err="1" smtClean="0">
                <a:latin typeface="Times New Roman" panose="02020603050405020304" pitchFamily="18" charset="0"/>
                <a:cs typeface="Times New Roman" panose="02020603050405020304" pitchFamily="18" charset="0"/>
              </a:rPr>
              <a:t>uchun</a:t>
            </a:r>
            <a:r>
              <a:rPr lang="en-US" sz="6000" b="1" dirty="0" smtClean="0">
                <a:latin typeface="Times New Roman" panose="02020603050405020304" pitchFamily="18" charset="0"/>
                <a:cs typeface="Times New Roman" panose="02020603050405020304" pitchFamily="18" charset="0"/>
              </a:rPr>
              <a:t> </a:t>
            </a:r>
            <a:r>
              <a:rPr lang="en-US" sz="6000" b="1" dirty="0" err="1" smtClean="0">
                <a:latin typeface="Times New Roman" panose="02020603050405020304" pitchFamily="18" charset="0"/>
                <a:cs typeface="Times New Roman" panose="02020603050405020304" pitchFamily="18" charset="0"/>
              </a:rPr>
              <a:t>eskizlar</a:t>
            </a:r>
            <a:endParaRPr lang="ru-RU"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622165"/>
      </p:ext>
    </p:extLst>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b="45010"/>
          <a:stretch/>
        </p:blipFill>
        <p:spPr bwMode="auto">
          <a:xfrm>
            <a:off x="6398" y="0"/>
            <a:ext cx="9137602" cy="675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403648" y="44624"/>
            <a:ext cx="6264696" cy="4616648"/>
          </a:xfrm>
          <a:prstGeom prst="rect">
            <a:avLst/>
          </a:prstGeom>
        </p:spPr>
        <p:txBody>
          <a:bodyPr wrap="square">
            <a:spAutoFit/>
          </a:bodyPr>
          <a:lstStyle/>
          <a:p>
            <a:pPr indent="450215" algn="ctr">
              <a:lnSpc>
                <a:spcPct val="150000"/>
              </a:lnSpc>
              <a:spcAft>
                <a:spcPts val="0"/>
              </a:spcAft>
            </a:pPr>
            <a:r>
              <a:rPr lang="it-IT" sz="2800" dirty="0">
                <a:latin typeface="Times New Roman"/>
                <a:ea typeface="Times New Roman"/>
                <a:cs typeface="Times New Roman"/>
              </a:rPr>
              <a:t>O‘zbekistonda sanama kashtaning iroqi turi tarqalgan. Erkin kashta esa har qanday matoga tikilaveradi, tanlamaydi, tushirilgan tasvir chiziqlari asosida tikiladi. Kashta tikishni boshlaganda naqshlar cheti (konturi) oldin tikib chiqilib, keyin ichi to‘ldiriladi.</a:t>
            </a:r>
            <a:endParaRPr lang="ru-RU" sz="28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i.pinimg.com/736x/eb/95/fd/eb95fda175b09d57079e68861947d8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1" y="-1"/>
            <a:ext cx="4714641" cy="69502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i.pinimg.com/736x/eb/95/fd/eb95fda175b09d57079e68861947d8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80460" y="0"/>
            <a:ext cx="4714641" cy="69502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43608" y="188640"/>
            <a:ext cx="7497565" cy="1446550"/>
          </a:xfrm>
          <a:prstGeom prst="rect">
            <a:avLst/>
          </a:prstGeom>
          <a:noFill/>
        </p:spPr>
        <p:txBody>
          <a:bodyPr wrap="none" rtlCol="0">
            <a:spAutoFit/>
          </a:bodyPr>
          <a:lstStyle/>
          <a:p>
            <a:r>
              <a:rPr lang="en-US" sz="88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Ishning</a:t>
            </a:r>
            <a:r>
              <a:rPr lang="en-US" sz="8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 </a:t>
            </a:r>
            <a:r>
              <a:rPr lang="en-US" sz="88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borishi</a:t>
            </a:r>
            <a:endParaRPr lang="ru-RU"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555"/>
          <a:stretch/>
        </p:blipFill>
        <p:spPr bwMode="auto">
          <a:xfrm>
            <a:off x="45435" y="1988840"/>
            <a:ext cx="9036496" cy="1259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0871" y="116632"/>
            <a:ext cx="8945625" cy="1077218"/>
          </a:xfrm>
          <a:prstGeom prst="rect">
            <a:avLst/>
          </a:prstGeom>
          <a:noFill/>
        </p:spPr>
        <p:txBody>
          <a:bodyPr wrap="square" rtlCol="0">
            <a:spAutoFit/>
          </a:bodyPr>
          <a:lstStyle/>
          <a:p>
            <a:pPr algn="ctr"/>
            <a:r>
              <a:rPr lang="en-US" sz="3200" dirty="0" err="1" smtClean="0">
                <a:latin typeface="Times New Roman" panose="02020603050405020304" pitchFamily="18" charset="0"/>
                <a:cs typeface="Times New Roman" panose="02020603050405020304" pitchFamily="18" charset="0"/>
              </a:rPr>
              <a:t>Powerpoint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dasturining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menyular</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satridan</a:t>
            </a:r>
            <a:r>
              <a:rPr lang="en-US" sz="3200" dirty="0" smtClean="0">
                <a:latin typeface="Times New Roman" panose="02020603050405020304" pitchFamily="18" charset="0"/>
                <a:cs typeface="Times New Roman" panose="02020603050405020304" pitchFamily="18" charset="0"/>
              </a:rPr>
              <a:t> </a:t>
            </a:r>
          </a:p>
          <a:p>
            <a:pPr algn="ctr"/>
            <a:r>
              <a:rPr lang="en-US" sz="3200" dirty="0" smtClean="0">
                <a:latin typeface="Times New Roman" panose="02020603050405020304" pitchFamily="18" charset="0"/>
                <a:cs typeface="Times New Roman" panose="02020603050405020304" pitchFamily="18" charset="0"/>
              </a:rPr>
              <a:t>“</a:t>
            </a:r>
            <a:r>
              <a:rPr lang="ru-RU" sz="3200" dirty="0" smtClean="0">
                <a:latin typeface="Times New Roman" panose="02020603050405020304" pitchFamily="18" charset="0"/>
                <a:cs typeface="Times New Roman" panose="02020603050405020304" pitchFamily="18" charset="0"/>
              </a:rPr>
              <a:t>Вставка</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menyusi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tanlanadi</a:t>
            </a:r>
            <a:endParaRPr lang="ru-RU" sz="3200" dirty="0">
              <a:latin typeface="Times New Roman" panose="02020603050405020304" pitchFamily="18" charset="0"/>
              <a:cs typeface="Times New Roman" panose="02020603050405020304" pitchFamily="18" charset="0"/>
            </a:endParaRPr>
          </a:p>
        </p:txBody>
      </p:sp>
      <p:sp>
        <p:nvSpPr>
          <p:cNvPr id="3" name="Овал 2"/>
          <p:cNvSpPr/>
          <p:nvPr/>
        </p:nvSpPr>
        <p:spPr>
          <a:xfrm>
            <a:off x="1835696" y="2022692"/>
            <a:ext cx="504056" cy="32618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
        <p:nvSpPr>
          <p:cNvPr id="4" name="TextBox 3"/>
          <p:cNvSpPr txBox="1"/>
          <p:nvPr/>
        </p:nvSpPr>
        <p:spPr>
          <a:xfrm>
            <a:off x="4059603" y="1324587"/>
            <a:ext cx="367408"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1</a:t>
            </a:r>
            <a:endParaRPr lang="ru-RU" sz="2800" dirty="0">
              <a:latin typeface="Times New Roman" panose="02020603050405020304" pitchFamily="18" charset="0"/>
              <a:cs typeface="Times New Roman" panose="02020603050405020304" pitchFamily="18"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358958"/>
            <a:ext cx="9073008" cy="108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067944" y="3625860"/>
            <a:ext cx="36420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2</a:t>
            </a:r>
            <a:endParaRPr lang="ru-RU" sz="2800" dirty="0">
              <a:latin typeface="Times New Roman" panose="02020603050405020304" pitchFamily="18" charset="0"/>
              <a:cs typeface="Times New Roman" panose="02020603050405020304" pitchFamily="18" charset="0"/>
            </a:endParaRPr>
          </a:p>
        </p:txBody>
      </p:sp>
      <p:sp>
        <p:nvSpPr>
          <p:cNvPr id="8" name="Овал 7"/>
          <p:cNvSpPr/>
          <p:nvPr/>
        </p:nvSpPr>
        <p:spPr>
          <a:xfrm>
            <a:off x="2339752" y="4653136"/>
            <a:ext cx="504056" cy="32618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
        <p:nvSpPr>
          <p:cNvPr id="5" name="TextBox 4"/>
          <p:cNvSpPr txBox="1"/>
          <p:nvPr/>
        </p:nvSpPr>
        <p:spPr>
          <a:xfrm>
            <a:off x="122276" y="5600237"/>
            <a:ext cx="9235220" cy="1077218"/>
          </a:xfrm>
          <a:prstGeom prst="rect">
            <a:avLst/>
          </a:prstGeom>
          <a:noFill/>
        </p:spPr>
        <p:txBody>
          <a:bodyPr wrap="none" rtlCol="0">
            <a:spAutoFit/>
          </a:bodyPr>
          <a:lstStyle/>
          <a:p>
            <a:pPr algn="ctr"/>
            <a:r>
              <a:rPr lang="en-US" sz="3200" dirty="0" smtClean="0">
                <a:latin typeface="Times New Roman" panose="02020603050405020304" pitchFamily="18" charset="0"/>
                <a:cs typeface="Times New Roman" panose="02020603050405020304" pitchFamily="18" charset="0"/>
              </a:rPr>
              <a:t>“</a:t>
            </a:r>
            <a:r>
              <a:rPr lang="ru-RU" sz="3200" dirty="0" smtClean="0">
                <a:latin typeface="Times New Roman" panose="02020603050405020304" pitchFamily="18" charset="0"/>
                <a:cs typeface="Times New Roman" panose="02020603050405020304" pitchFamily="18" charset="0"/>
              </a:rPr>
              <a:t>Фигуры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menyusi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tanlanganidan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so’ng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naqsh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uchun</a:t>
            </a:r>
            <a:r>
              <a:rPr lang="en-US" sz="3200" dirty="0" smtClean="0">
                <a:latin typeface="Times New Roman" panose="02020603050405020304" pitchFamily="18" charset="0"/>
                <a:cs typeface="Times New Roman" panose="02020603050405020304" pitchFamily="18" charset="0"/>
              </a:rPr>
              <a:t> </a:t>
            </a:r>
          </a:p>
          <a:p>
            <a:pPr algn="ctr"/>
            <a:r>
              <a:rPr lang="en-US" sz="3200" dirty="0" err="1" smtClean="0">
                <a:latin typeface="Times New Roman" panose="02020603050405020304" pitchFamily="18" charset="0"/>
                <a:cs typeface="Times New Roman" panose="02020603050405020304" pitchFamily="18" charset="0"/>
              </a:rPr>
              <a:t>kerakli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shakllar</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tanlanib</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naqsh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chiziladi</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92006"/>
            <a:ext cx="3147015" cy="646331"/>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3600" dirty="0" err="1" smtClean="0">
                <a:latin typeface="Times New Roman" panose="02020603050405020304" pitchFamily="18" charset="0"/>
                <a:cs typeface="Times New Roman" panose="02020603050405020304" pitchFamily="18" charset="0"/>
              </a:rPr>
              <a:t>Kerakli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shakllar</a:t>
            </a:r>
            <a:endParaRPr lang="ru-RU" sz="3600" dirty="0">
              <a:latin typeface="Times New Roman" panose="02020603050405020304" pitchFamily="18" charset="0"/>
              <a:cs typeface="Times New Roman" panose="02020603050405020304" pitchFamily="18" charset="0"/>
            </a:endParaRPr>
          </a:p>
        </p:txBody>
      </p:sp>
      <p:sp>
        <p:nvSpPr>
          <p:cNvPr id="3" name="Овал 2"/>
          <p:cNvSpPr/>
          <p:nvPr/>
        </p:nvSpPr>
        <p:spPr>
          <a:xfrm>
            <a:off x="467544" y="1484783"/>
            <a:ext cx="1296144" cy="14461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4" name="32-конечная звезда 3"/>
          <p:cNvSpPr/>
          <p:nvPr/>
        </p:nvSpPr>
        <p:spPr>
          <a:xfrm>
            <a:off x="2894479" y="1484783"/>
            <a:ext cx="1440160" cy="1606841"/>
          </a:xfrm>
          <a:prstGeom prst="star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5" name="Блок-схема: решение 4"/>
          <p:cNvSpPr/>
          <p:nvPr/>
        </p:nvSpPr>
        <p:spPr>
          <a:xfrm>
            <a:off x="5364088" y="1620133"/>
            <a:ext cx="936104" cy="1365815"/>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6" name="Сердце 5"/>
          <p:cNvSpPr/>
          <p:nvPr/>
        </p:nvSpPr>
        <p:spPr>
          <a:xfrm>
            <a:off x="7380312" y="1620134"/>
            <a:ext cx="1080120" cy="1304810"/>
          </a:xfrm>
          <a:prstGeom prst="hear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7" name="Выгнутая вверх стрелка 6"/>
          <p:cNvSpPr/>
          <p:nvPr/>
        </p:nvSpPr>
        <p:spPr>
          <a:xfrm>
            <a:off x="960931" y="4221088"/>
            <a:ext cx="2160240" cy="14401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p:cNvSpPr txBox="1"/>
          <p:nvPr/>
        </p:nvSpPr>
        <p:spPr>
          <a:xfrm>
            <a:off x="4893024" y="3933056"/>
            <a:ext cx="3840135" cy="2246769"/>
          </a:xfrm>
          <a:prstGeom prst="rect">
            <a:avLst/>
          </a:prstGeom>
          <a:noFill/>
        </p:spPr>
        <p:txBody>
          <a:bodyPr wrap="square" rtlCol="0">
            <a:spAutoFit/>
          </a:bodyPr>
          <a:lstStyle/>
          <a:p>
            <a:pPr marL="342900" indent="-342900">
              <a:buAutoNum type="arabicPeriod"/>
            </a:pPr>
            <a:r>
              <a:rPr lang="en-US" sz="2800" dirty="0" err="1" smtClean="0">
                <a:latin typeface="Times New Roman" panose="02020603050405020304" pitchFamily="18" charset="0"/>
                <a:cs typeface="Times New Roman" panose="02020603050405020304" pitchFamily="18" charset="0"/>
              </a:rPr>
              <a:t>Aylana</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Ko’p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qirrali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yulduz</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Romb</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Yurak</a:t>
            </a:r>
            <a:endParaRPr lang="en-US" sz="2800" dirty="0" smtClean="0">
              <a:latin typeface="Times New Roman" panose="02020603050405020304" pitchFamily="18" charset="0"/>
              <a:cs typeface="Times New Roman" panose="02020603050405020304" pitchFamily="18" charset="0"/>
            </a:endParaRPr>
          </a:p>
          <a:p>
            <a:pPr marL="342900" indent="-342900">
              <a:buAutoNum type="arabicPeriod"/>
            </a:pPr>
            <a:r>
              <a:rPr lang="en-US" sz="2800" dirty="0" err="1" smtClean="0">
                <a:latin typeface="Times New Roman" panose="02020603050405020304" pitchFamily="18" charset="0"/>
                <a:cs typeface="Times New Roman" panose="02020603050405020304" pitchFamily="18" charset="0"/>
              </a:rPr>
              <a:t>Ko’rsatgich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chiziq</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6" y="225334"/>
            <a:ext cx="4800533"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140968"/>
            <a:ext cx="3932237"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2"/>
          <p:cNvSpPr/>
          <p:nvPr/>
        </p:nvSpPr>
        <p:spPr>
          <a:xfrm>
            <a:off x="1619672" y="832124"/>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5" name="Овал 4"/>
          <p:cNvSpPr/>
          <p:nvPr/>
        </p:nvSpPr>
        <p:spPr>
          <a:xfrm>
            <a:off x="1259632" y="3021203"/>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6" name="Овал 5"/>
          <p:cNvSpPr/>
          <p:nvPr/>
        </p:nvSpPr>
        <p:spPr>
          <a:xfrm>
            <a:off x="3095836" y="4394225"/>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7" name="Овал 6"/>
          <p:cNvSpPr/>
          <p:nvPr/>
        </p:nvSpPr>
        <p:spPr>
          <a:xfrm>
            <a:off x="3779912" y="116632"/>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8" name="Овал 7"/>
          <p:cNvSpPr/>
          <p:nvPr/>
        </p:nvSpPr>
        <p:spPr>
          <a:xfrm>
            <a:off x="5580112" y="1432794"/>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9" name="Овал 8"/>
          <p:cNvSpPr/>
          <p:nvPr/>
        </p:nvSpPr>
        <p:spPr>
          <a:xfrm>
            <a:off x="5220072" y="3526444"/>
            <a:ext cx="2304256" cy="2173932"/>
          </a:xfrm>
          <a:prstGeom prst="ellipse">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10" name="Сердце 9"/>
          <p:cNvSpPr/>
          <p:nvPr/>
        </p:nvSpPr>
        <p:spPr>
          <a:xfrm rot="9352069">
            <a:off x="3099667" y="615800"/>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ердце 11"/>
          <p:cNvSpPr/>
          <p:nvPr/>
        </p:nvSpPr>
        <p:spPr>
          <a:xfrm rot="5864438">
            <a:off x="1920058" y="1898447"/>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ердце 12"/>
          <p:cNvSpPr/>
          <p:nvPr/>
        </p:nvSpPr>
        <p:spPr>
          <a:xfrm rot="2585567">
            <a:off x="2356648" y="3795922"/>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ердце 13"/>
          <p:cNvSpPr/>
          <p:nvPr/>
        </p:nvSpPr>
        <p:spPr>
          <a:xfrm rot="20065114">
            <a:off x="4333052" y="4138237"/>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ердце 14"/>
          <p:cNvSpPr/>
          <p:nvPr/>
        </p:nvSpPr>
        <p:spPr>
          <a:xfrm rot="13304823">
            <a:off x="5085579" y="884217"/>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ердце 15"/>
          <p:cNvSpPr/>
          <p:nvPr/>
        </p:nvSpPr>
        <p:spPr>
          <a:xfrm rot="16553986">
            <a:off x="5652219" y="2649350"/>
            <a:ext cx="1656184" cy="1957908"/>
          </a:xfrm>
          <a:prstGeom prst="heart">
            <a:avLst/>
          </a:prstGeom>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32-конечная звезда 10"/>
          <p:cNvSpPr/>
          <p:nvPr/>
        </p:nvSpPr>
        <p:spPr>
          <a:xfrm>
            <a:off x="3925433" y="2629846"/>
            <a:ext cx="1222631" cy="1298622"/>
          </a:xfrm>
          <a:prstGeom prst="star32">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7" name="Блок-схема: решение 16"/>
          <p:cNvSpPr/>
          <p:nvPr/>
        </p:nvSpPr>
        <p:spPr>
          <a:xfrm>
            <a:off x="1115616" y="2575990"/>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19" name="Блок-схема: решение 18"/>
          <p:cNvSpPr/>
          <p:nvPr/>
        </p:nvSpPr>
        <p:spPr>
          <a:xfrm>
            <a:off x="6516216" y="581402"/>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0" name="Блок-схема: решение 19"/>
          <p:cNvSpPr/>
          <p:nvPr/>
        </p:nvSpPr>
        <p:spPr>
          <a:xfrm>
            <a:off x="3059832" y="119245"/>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1" name="Блок-схема: решение 20"/>
          <p:cNvSpPr/>
          <p:nvPr/>
        </p:nvSpPr>
        <p:spPr>
          <a:xfrm>
            <a:off x="1929528" y="5571023"/>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2" name="Блок-схема: решение 21"/>
          <p:cNvSpPr/>
          <p:nvPr/>
        </p:nvSpPr>
        <p:spPr>
          <a:xfrm>
            <a:off x="7740352" y="3427025"/>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3" name="Блок-схема: решение 22"/>
          <p:cNvSpPr/>
          <p:nvPr/>
        </p:nvSpPr>
        <p:spPr>
          <a:xfrm>
            <a:off x="5788969" y="5949280"/>
            <a:ext cx="504056" cy="501443"/>
          </a:xfrm>
          <a:prstGeom prst="flowChartDecision">
            <a:avLst/>
          </a:prstGeom>
          <a:effectLst>
            <a:glow rad="228600">
              <a:schemeClr val="accent6">
                <a:satMod val="175000"/>
                <a:alpha val="40000"/>
              </a:schemeClr>
            </a:glow>
            <a:outerShdw blurRad="40000" dist="20000" dir="5400000" rotWithShape="0">
              <a:srgbClr val="000000">
                <a:alpha val="38000"/>
              </a:srgb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Выгнутая вниз стрелка 1"/>
          <p:cNvSpPr/>
          <p:nvPr/>
        </p:nvSpPr>
        <p:spPr>
          <a:xfrm>
            <a:off x="539552" y="427294"/>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7" name="Выгнутая вниз стрелка 6"/>
          <p:cNvSpPr/>
          <p:nvPr/>
        </p:nvSpPr>
        <p:spPr>
          <a:xfrm>
            <a:off x="1847003" y="474937"/>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8" name="Выгнутая вниз стрелка 7"/>
          <p:cNvSpPr/>
          <p:nvPr/>
        </p:nvSpPr>
        <p:spPr>
          <a:xfrm>
            <a:off x="3131840" y="509277"/>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9" name="Выгнутая вниз стрелка 8"/>
          <p:cNvSpPr/>
          <p:nvPr/>
        </p:nvSpPr>
        <p:spPr>
          <a:xfrm>
            <a:off x="4427984" y="54056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0" name="Выгнутая вниз стрелка 9"/>
          <p:cNvSpPr/>
          <p:nvPr/>
        </p:nvSpPr>
        <p:spPr>
          <a:xfrm>
            <a:off x="5724128" y="54056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1" name="Выгнутая вниз стрелка 10"/>
          <p:cNvSpPr/>
          <p:nvPr/>
        </p:nvSpPr>
        <p:spPr>
          <a:xfrm>
            <a:off x="7020272" y="54056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2" name="Выгнутая вниз стрелка 11"/>
          <p:cNvSpPr/>
          <p:nvPr/>
        </p:nvSpPr>
        <p:spPr>
          <a:xfrm flipV="1">
            <a:off x="539552" y="1394682"/>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3" name="Выгнутая вниз стрелка 12"/>
          <p:cNvSpPr/>
          <p:nvPr/>
        </p:nvSpPr>
        <p:spPr>
          <a:xfrm flipV="1">
            <a:off x="1847003" y="1442325"/>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4" name="Выгнутая вниз стрелка 13"/>
          <p:cNvSpPr/>
          <p:nvPr/>
        </p:nvSpPr>
        <p:spPr>
          <a:xfrm flipV="1">
            <a:off x="3131840" y="1476665"/>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5" name="Выгнутая вниз стрелка 14"/>
          <p:cNvSpPr/>
          <p:nvPr/>
        </p:nvSpPr>
        <p:spPr>
          <a:xfrm flipV="1">
            <a:off x="4427984" y="1507949"/>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6" name="Выгнутая вниз стрелка 15"/>
          <p:cNvSpPr/>
          <p:nvPr/>
        </p:nvSpPr>
        <p:spPr>
          <a:xfrm flipV="1">
            <a:off x="5724128" y="1507949"/>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17" name="Выгнутая вниз стрелка 16"/>
          <p:cNvSpPr/>
          <p:nvPr/>
        </p:nvSpPr>
        <p:spPr>
          <a:xfrm flipV="1">
            <a:off x="7020272" y="1507949"/>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36" name="Выгнутая вниз стрелка 35"/>
          <p:cNvSpPr/>
          <p:nvPr/>
        </p:nvSpPr>
        <p:spPr>
          <a:xfrm>
            <a:off x="539552" y="2311158"/>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37" name="Выгнутая вниз стрелка 36"/>
          <p:cNvSpPr/>
          <p:nvPr/>
        </p:nvSpPr>
        <p:spPr>
          <a:xfrm>
            <a:off x="1847003" y="235880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38" name="Выгнутая вниз стрелка 37"/>
          <p:cNvSpPr/>
          <p:nvPr/>
        </p:nvSpPr>
        <p:spPr>
          <a:xfrm>
            <a:off x="3131840" y="239314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39" name="Выгнутая вниз стрелка 38"/>
          <p:cNvSpPr/>
          <p:nvPr/>
        </p:nvSpPr>
        <p:spPr>
          <a:xfrm>
            <a:off x="4427984" y="2424425"/>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0" name="Выгнутая вниз стрелка 39"/>
          <p:cNvSpPr/>
          <p:nvPr/>
        </p:nvSpPr>
        <p:spPr>
          <a:xfrm>
            <a:off x="5724128" y="2424425"/>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1" name="Выгнутая вниз стрелка 40"/>
          <p:cNvSpPr/>
          <p:nvPr/>
        </p:nvSpPr>
        <p:spPr>
          <a:xfrm>
            <a:off x="7020272" y="2424425"/>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2" name="Выгнутая вниз стрелка 41"/>
          <p:cNvSpPr/>
          <p:nvPr/>
        </p:nvSpPr>
        <p:spPr>
          <a:xfrm flipV="1">
            <a:off x="539552" y="3278546"/>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3" name="Выгнутая вниз стрелка 42"/>
          <p:cNvSpPr/>
          <p:nvPr/>
        </p:nvSpPr>
        <p:spPr>
          <a:xfrm flipV="1">
            <a:off x="1847003" y="3326189"/>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4" name="Выгнутая вниз стрелка 43"/>
          <p:cNvSpPr/>
          <p:nvPr/>
        </p:nvSpPr>
        <p:spPr>
          <a:xfrm flipV="1">
            <a:off x="3131840" y="3360529"/>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5" name="Выгнутая вниз стрелка 44"/>
          <p:cNvSpPr/>
          <p:nvPr/>
        </p:nvSpPr>
        <p:spPr>
          <a:xfrm flipV="1">
            <a:off x="4427984" y="3391813"/>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6" name="Выгнутая вниз стрелка 45"/>
          <p:cNvSpPr/>
          <p:nvPr/>
        </p:nvSpPr>
        <p:spPr>
          <a:xfrm flipV="1">
            <a:off x="5724128" y="3391813"/>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7" name="Выгнутая вниз стрелка 46"/>
          <p:cNvSpPr/>
          <p:nvPr/>
        </p:nvSpPr>
        <p:spPr>
          <a:xfrm flipV="1">
            <a:off x="7020272" y="3391813"/>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8" name="Выгнутая вниз стрелка 47"/>
          <p:cNvSpPr/>
          <p:nvPr/>
        </p:nvSpPr>
        <p:spPr>
          <a:xfrm>
            <a:off x="539552" y="4220553"/>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49" name="Выгнутая вниз стрелка 48"/>
          <p:cNvSpPr/>
          <p:nvPr/>
        </p:nvSpPr>
        <p:spPr>
          <a:xfrm>
            <a:off x="1847003" y="4268196"/>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0" name="Выгнутая вниз стрелка 49"/>
          <p:cNvSpPr/>
          <p:nvPr/>
        </p:nvSpPr>
        <p:spPr>
          <a:xfrm>
            <a:off x="3131840" y="4302536"/>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1" name="Выгнутая вниз стрелка 50"/>
          <p:cNvSpPr/>
          <p:nvPr/>
        </p:nvSpPr>
        <p:spPr>
          <a:xfrm>
            <a:off x="4427984" y="4333820"/>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2" name="Выгнутая вниз стрелка 51"/>
          <p:cNvSpPr/>
          <p:nvPr/>
        </p:nvSpPr>
        <p:spPr>
          <a:xfrm>
            <a:off x="5724128" y="4333820"/>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3" name="Выгнутая вниз стрелка 52"/>
          <p:cNvSpPr/>
          <p:nvPr/>
        </p:nvSpPr>
        <p:spPr>
          <a:xfrm>
            <a:off x="7020272" y="4333820"/>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4" name="Выгнутая вниз стрелка 53"/>
          <p:cNvSpPr/>
          <p:nvPr/>
        </p:nvSpPr>
        <p:spPr>
          <a:xfrm flipV="1">
            <a:off x="539552" y="5187941"/>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5" name="Выгнутая вниз стрелка 54"/>
          <p:cNvSpPr/>
          <p:nvPr/>
        </p:nvSpPr>
        <p:spPr>
          <a:xfrm flipV="1">
            <a:off x="1847003" y="5235584"/>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6" name="Выгнутая вниз стрелка 55"/>
          <p:cNvSpPr/>
          <p:nvPr/>
        </p:nvSpPr>
        <p:spPr>
          <a:xfrm flipV="1">
            <a:off x="3131840" y="5269924"/>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7" name="Выгнутая вниз стрелка 56"/>
          <p:cNvSpPr/>
          <p:nvPr/>
        </p:nvSpPr>
        <p:spPr>
          <a:xfrm flipV="1">
            <a:off x="4427984" y="5301208"/>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8" name="Выгнутая вниз стрелка 57"/>
          <p:cNvSpPr/>
          <p:nvPr/>
        </p:nvSpPr>
        <p:spPr>
          <a:xfrm flipV="1">
            <a:off x="5724128" y="5301208"/>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59" name="Выгнутая вниз стрелка 58"/>
          <p:cNvSpPr/>
          <p:nvPr/>
        </p:nvSpPr>
        <p:spPr>
          <a:xfrm flipV="1">
            <a:off x="7020272" y="5301208"/>
            <a:ext cx="1656184" cy="936104"/>
          </a:xfrm>
          <a:prstGeom prst="curvedUpArrow">
            <a:avLst/>
          </a:prstGeom>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ru-RU">
              <a:solidFill>
                <a:schemeClr val="tx1"/>
              </a:solidFill>
            </a:endParaRPr>
          </a:p>
        </p:txBody>
      </p:sp>
      <p:sp>
        <p:nvSpPr>
          <p:cNvPr id="63" name="Блок-схема: решение 62"/>
          <p:cNvSpPr/>
          <p:nvPr/>
        </p:nvSpPr>
        <p:spPr>
          <a:xfrm>
            <a:off x="179512" y="3645558"/>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4" name="Блок-схема: решение 63"/>
          <p:cNvSpPr/>
          <p:nvPr/>
        </p:nvSpPr>
        <p:spPr>
          <a:xfrm>
            <a:off x="7848364" y="3746598"/>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5" name="Блок-схема: решение 64"/>
          <p:cNvSpPr/>
          <p:nvPr/>
        </p:nvSpPr>
        <p:spPr>
          <a:xfrm>
            <a:off x="6552220" y="3759827"/>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6" name="Блок-схема: решение 65"/>
          <p:cNvSpPr/>
          <p:nvPr/>
        </p:nvSpPr>
        <p:spPr>
          <a:xfrm>
            <a:off x="5364088" y="3765402"/>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7" name="Блок-схема: решение 66"/>
          <p:cNvSpPr/>
          <p:nvPr/>
        </p:nvSpPr>
        <p:spPr>
          <a:xfrm>
            <a:off x="3959932" y="3676843"/>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8" name="Блок-схема: решение 67"/>
          <p:cNvSpPr/>
          <p:nvPr/>
        </p:nvSpPr>
        <p:spPr>
          <a:xfrm>
            <a:off x="2742164" y="3603455"/>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69" name="Блок-схема: решение 68"/>
          <p:cNvSpPr/>
          <p:nvPr/>
        </p:nvSpPr>
        <p:spPr>
          <a:xfrm>
            <a:off x="1467365" y="3645559"/>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a:off x="1314351" y="432000"/>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a:off x="5256076" y="47493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a:off x="4024176" y="47493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a:off x="2632065" y="427294"/>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a:off x="6552220" y="47493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r="50000"/>
          <a:stretch/>
        </p:blipFill>
        <p:spPr bwMode="auto">
          <a:xfrm>
            <a:off x="7792255" y="468240"/>
            <a:ext cx="806565"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r="50000"/>
          <a:stretch/>
        </p:blipFill>
        <p:spPr bwMode="auto">
          <a:xfrm flipH="1">
            <a:off x="507786" y="427294"/>
            <a:ext cx="806565"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Блок-схема: решение 76"/>
          <p:cNvSpPr/>
          <p:nvPr/>
        </p:nvSpPr>
        <p:spPr>
          <a:xfrm>
            <a:off x="179512" y="1670539"/>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78" name="Блок-схема: решение 77"/>
          <p:cNvSpPr/>
          <p:nvPr/>
        </p:nvSpPr>
        <p:spPr>
          <a:xfrm>
            <a:off x="7848364" y="1771579"/>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79" name="Блок-схема: решение 78"/>
          <p:cNvSpPr/>
          <p:nvPr/>
        </p:nvSpPr>
        <p:spPr>
          <a:xfrm>
            <a:off x="6552220" y="1784808"/>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80" name="Блок-схема: решение 79"/>
          <p:cNvSpPr/>
          <p:nvPr/>
        </p:nvSpPr>
        <p:spPr>
          <a:xfrm>
            <a:off x="5364088" y="1790383"/>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81" name="Блок-схема: решение 80"/>
          <p:cNvSpPr/>
          <p:nvPr/>
        </p:nvSpPr>
        <p:spPr>
          <a:xfrm>
            <a:off x="3959932" y="1701824"/>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82" name="Блок-схема: решение 81"/>
          <p:cNvSpPr/>
          <p:nvPr/>
        </p:nvSpPr>
        <p:spPr>
          <a:xfrm>
            <a:off x="2742164" y="1628436"/>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sp>
        <p:nvSpPr>
          <p:cNvPr id="83" name="Блок-схема: решение 82"/>
          <p:cNvSpPr/>
          <p:nvPr/>
        </p:nvSpPr>
        <p:spPr>
          <a:xfrm>
            <a:off x="1467365" y="1670540"/>
            <a:ext cx="1011703" cy="1125029"/>
          </a:xfrm>
          <a:prstGeom prst="flowChartDecision">
            <a:avLst/>
          </a:prstGeom>
          <a:effectLst>
            <a:glow rad="635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ru-RU"/>
          </a:p>
        </p:txBody>
      </p:sp>
      <p:pic>
        <p:nvPicPr>
          <p:cNvPr id="8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flipV="1">
            <a:off x="1319979" y="5449930"/>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flipV="1">
            <a:off x="5261704" y="549286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flipV="1">
            <a:off x="4029804" y="549286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flipV="1">
            <a:off x="2637693" y="5445224"/>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a:stretch/>
        </p:blipFill>
        <p:spPr bwMode="auto">
          <a:xfrm flipV="1">
            <a:off x="6557848" y="5492867"/>
            <a:ext cx="1231900"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r="50000"/>
          <a:stretch/>
        </p:blipFill>
        <p:spPr bwMode="auto">
          <a:xfrm flipV="1">
            <a:off x="7797883" y="5486170"/>
            <a:ext cx="806565"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312" r="50000"/>
          <a:stretch/>
        </p:blipFill>
        <p:spPr bwMode="auto">
          <a:xfrm flipH="1" flipV="1">
            <a:off x="513414" y="5445224"/>
            <a:ext cx="806565" cy="7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down)">
                                      <p:cBhvr>
                                        <p:cTn id="31" dur="500"/>
                                        <p:tgtEl>
                                          <p:spTgt spid="4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down)">
                                      <p:cBhvr>
                                        <p:cTn id="37" dur="500"/>
                                        <p:tgtEl>
                                          <p:spTgt spid="5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down)">
                                      <p:cBhvr>
                                        <p:cTn id="40" dur="500"/>
                                        <p:tgtEl>
                                          <p:spTgt spid="5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down)">
                                      <p:cBhvr>
                                        <p:cTn id="46" dur="500"/>
                                        <p:tgtEl>
                                          <p:spTgt spid="4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down)">
                                      <p:cBhvr>
                                        <p:cTn id="64" dur="500"/>
                                        <p:tgtEl>
                                          <p:spTgt spid="1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down)">
                                      <p:cBhvr>
                                        <p:cTn id="67" dur="500"/>
                                        <p:tgtEl>
                                          <p:spTgt spid="3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500"/>
                                        <p:tgtEl>
                                          <p:spTgt spid="4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down)">
                                      <p:cBhvr>
                                        <p:cTn id="79" dur="500"/>
                                        <p:tgtEl>
                                          <p:spTgt spid="4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down)">
                                      <p:cBhvr>
                                        <p:cTn id="85" dur="500"/>
                                        <p:tgtEl>
                                          <p:spTgt spid="4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down)">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wipe(down)">
                                      <p:cBhvr>
                                        <p:cTn id="93" dur="500"/>
                                        <p:tgtEl>
                                          <p:spTgt spid="8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down)">
                                      <p:cBhvr>
                                        <p:cTn id="96" dur="500"/>
                                        <p:tgtEl>
                                          <p:spTgt spid="5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down)">
                                      <p:cBhvr>
                                        <p:cTn id="99" dur="500"/>
                                        <p:tgtEl>
                                          <p:spTgt spid="5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wipe(down)">
                                      <p:cBhvr>
                                        <p:cTn id="102" dur="500"/>
                                        <p:tgtEl>
                                          <p:spTgt spid="44"/>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wipe(down)">
                                      <p:cBhvr>
                                        <p:cTn id="105" dur="500"/>
                                        <p:tgtEl>
                                          <p:spTgt spid="45"/>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ipe(down)">
                                      <p:cBhvr>
                                        <p:cTn id="108" dur="500"/>
                                        <p:tgtEl>
                                          <p:spTgt spid="5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down)">
                                      <p:cBhvr>
                                        <p:cTn id="111" dur="500"/>
                                        <p:tgtEl>
                                          <p:spTgt spid="52"/>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animEffect transition="in" filter="wipe(down)">
                                      <p:cBhvr>
                                        <p:cTn id="114" dur="500"/>
                                        <p:tgtEl>
                                          <p:spTgt spid="64"/>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wipe(down)">
                                      <p:cBhvr>
                                        <p:cTn id="117" dur="500"/>
                                        <p:tgtEl>
                                          <p:spTgt spid="65"/>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66"/>
                                        </p:tgtEl>
                                        <p:attrNameLst>
                                          <p:attrName>style.visibility</p:attrName>
                                        </p:attrNameLst>
                                      </p:cBhvr>
                                      <p:to>
                                        <p:strVal val="visible"/>
                                      </p:to>
                                    </p:set>
                                    <p:animEffect transition="in" filter="wipe(down)">
                                      <p:cBhvr>
                                        <p:cTn id="120" dur="500"/>
                                        <p:tgtEl>
                                          <p:spTgt spid="66"/>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wipe(down)">
                                      <p:cBhvr>
                                        <p:cTn id="123" dur="500"/>
                                        <p:tgtEl>
                                          <p:spTgt spid="67"/>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68"/>
                                        </p:tgtEl>
                                        <p:attrNameLst>
                                          <p:attrName>style.visibility</p:attrName>
                                        </p:attrNameLst>
                                      </p:cBhvr>
                                      <p:to>
                                        <p:strVal val="visible"/>
                                      </p:to>
                                    </p:set>
                                    <p:animEffect transition="in" filter="wipe(down)">
                                      <p:cBhvr>
                                        <p:cTn id="126" dur="500"/>
                                        <p:tgtEl>
                                          <p:spTgt spid="68"/>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animEffect transition="in" filter="wipe(down)">
                                      <p:cBhvr>
                                        <p:cTn id="129" dur="500"/>
                                        <p:tgtEl>
                                          <p:spTgt spid="69"/>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down)">
                                      <p:cBhvr>
                                        <p:cTn id="132" dur="500"/>
                                        <p:tgtEl>
                                          <p:spTgt spid="63"/>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wipe(down)">
                                      <p:cBhvr>
                                        <p:cTn id="135" dur="500"/>
                                        <p:tgtEl>
                                          <p:spTgt spid="7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wipe(down)">
                                      <p:cBhvr>
                                        <p:cTn id="138" dur="500"/>
                                        <p:tgtEl>
                                          <p:spTgt spid="83"/>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82"/>
                                        </p:tgtEl>
                                        <p:attrNameLst>
                                          <p:attrName>style.visibility</p:attrName>
                                        </p:attrNameLst>
                                      </p:cBhvr>
                                      <p:to>
                                        <p:strVal val="visible"/>
                                      </p:to>
                                    </p:set>
                                    <p:animEffect transition="in" filter="wipe(down)">
                                      <p:cBhvr>
                                        <p:cTn id="141" dur="500"/>
                                        <p:tgtEl>
                                          <p:spTgt spid="82"/>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81"/>
                                        </p:tgtEl>
                                        <p:attrNameLst>
                                          <p:attrName>style.visibility</p:attrName>
                                        </p:attrNameLst>
                                      </p:cBhvr>
                                      <p:to>
                                        <p:strVal val="visible"/>
                                      </p:to>
                                    </p:set>
                                    <p:animEffect transition="in" filter="wipe(down)">
                                      <p:cBhvr>
                                        <p:cTn id="144" dur="500"/>
                                        <p:tgtEl>
                                          <p:spTgt spid="81"/>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wipe(down)">
                                      <p:cBhvr>
                                        <p:cTn id="147" dur="500"/>
                                        <p:tgtEl>
                                          <p:spTgt spid="80"/>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79"/>
                                        </p:tgtEl>
                                        <p:attrNameLst>
                                          <p:attrName>style.visibility</p:attrName>
                                        </p:attrNameLst>
                                      </p:cBhvr>
                                      <p:to>
                                        <p:strVal val="visible"/>
                                      </p:to>
                                    </p:set>
                                    <p:animEffect transition="in" filter="wipe(down)">
                                      <p:cBhvr>
                                        <p:cTn id="150" dur="500"/>
                                        <p:tgtEl>
                                          <p:spTgt spid="79"/>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wipe(down)">
                                      <p:cBhvr>
                                        <p:cTn id="153" dur="500"/>
                                        <p:tgtEl>
                                          <p:spTgt spid="78"/>
                                        </p:tgtEl>
                                      </p:cBhvr>
                                    </p:animEffect>
                                  </p:childTnLst>
                                </p:cTn>
                              </p:par>
                              <p:par>
                                <p:cTn id="154" presetID="22" presetClass="entr" presetSubtype="4" fill="hold" nodeType="withEffect">
                                  <p:stCondLst>
                                    <p:cond delay="0"/>
                                  </p:stCondLst>
                                  <p:childTnLst>
                                    <p:set>
                                      <p:cBhvr>
                                        <p:cTn id="155" dur="1" fill="hold">
                                          <p:stCondLst>
                                            <p:cond delay="0"/>
                                          </p:stCondLst>
                                        </p:cTn>
                                        <p:tgtEl>
                                          <p:spTgt spid="75"/>
                                        </p:tgtEl>
                                        <p:attrNameLst>
                                          <p:attrName>style.visibility</p:attrName>
                                        </p:attrNameLst>
                                      </p:cBhvr>
                                      <p:to>
                                        <p:strVal val="visible"/>
                                      </p:to>
                                    </p:set>
                                    <p:animEffect transition="in" filter="wipe(down)">
                                      <p:cBhvr>
                                        <p:cTn id="156" dur="500"/>
                                        <p:tgtEl>
                                          <p:spTgt spid="75"/>
                                        </p:tgtEl>
                                      </p:cBhvr>
                                    </p:animEffect>
                                  </p:childTnLst>
                                </p:cTn>
                              </p:par>
                              <p:par>
                                <p:cTn id="157" presetID="22" presetClass="entr" presetSubtype="4" fill="hold" nodeType="withEffect">
                                  <p:stCondLst>
                                    <p:cond delay="0"/>
                                  </p:stCondLst>
                                  <p:childTnLst>
                                    <p:set>
                                      <p:cBhvr>
                                        <p:cTn id="158" dur="1" fill="hold">
                                          <p:stCondLst>
                                            <p:cond delay="0"/>
                                          </p:stCondLst>
                                        </p:cTn>
                                        <p:tgtEl>
                                          <p:spTgt spid="74"/>
                                        </p:tgtEl>
                                        <p:attrNameLst>
                                          <p:attrName>style.visibility</p:attrName>
                                        </p:attrNameLst>
                                      </p:cBhvr>
                                      <p:to>
                                        <p:strVal val="visible"/>
                                      </p:to>
                                    </p:set>
                                    <p:animEffect transition="in" filter="wipe(down)">
                                      <p:cBhvr>
                                        <p:cTn id="159" dur="500"/>
                                        <p:tgtEl>
                                          <p:spTgt spid="74"/>
                                        </p:tgtEl>
                                      </p:cBhvr>
                                    </p:animEffect>
                                  </p:childTnLst>
                                </p:cTn>
                              </p:par>
                              <p:par>
                                <p:cTn id="160" presetID="22" presetClass="entr" presetSubtype="4" fill="hold" nodeType="withEffect">
                                  <p:stCondLst>
                                    <p:cond delay="0"/>
                                  </p:stCondLst>
                                  <p:childTnLst>
                                    <p:set>
                                      <p:cBhvr>
                                        <p:cTn id="161" dur="1" fill="hold">
                                          <p:stCondLst>
                                            <p:cond delay="0"/>
                                          </p:stCondLst>
                                        </p:cTn>
                                        <p:tgtEl>
                                          <p:spTgt spid="71"/>
                                        </p:tgtEl>
                                        <p:attrNameLst>
                                          <p:attrName>style.visibility</p:attrName>
                                        </p:attrNameLst>
                                      </p:cBhvr>
                                      <p:to>
                                        <p:strVal val="visible"/>
                                      </p:to>
                                    </p:set>
                                    <p:animEffect transition="in" filter="wipe(down)">
                                      <p:cBhvr>
                                        <p:cTn id="162" dur="500"/>
                                        <p:tgtEl>
                                          <p:spTgt spid="71"/>
                                        </p:tgtEl>
                                      </p:cBhvr>
                                    </p:animEffect>
                                  </p:childTnLst>
                                </p:cTn>
                              </p:par>
                              <p:par>
                                <p:cTn id="163" presetID="22" presetClass="entr" presetSubtype="4" fill="hold"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3"/>
                                        </p:tgtEl>
                                        <p:attrNameLst>
                                          <p:attrName>style.visibility</p:attrName>
                                        </p:attrNameLst>
                                      </p:cBhvr>
                                      <p:to>
                                        <p:strVal val="visible"/>
                                      </p:to>
                                    </p:set>
                                    <p:animEffect transition="in" filter="wipe(down)">
                                      <p:cBhvr>
                                        <p:cTn id="168" dur="500"/>
                                        <p:tgtEl>
                                          <p:spTgt spid="73"/>
                                        </p:tgtEl>
                                      </p:cBhvr>
                                    </p:animEffect>
                                  </p:childTnLst>
                                </p:cTn>
                              </p:par>
                              <p:par>
                                <p:cTn id="169" presetID="22" presetClass="entr" presetSubtype="4" fill="hold" nodeType="withEffect">
                                  <p:stCondLst>
                                    <p:cond delay="0"/>
                                  </p:stCondLst>
                                  <p:childTnLst>
                                    <p:set>
                                      <p:cBhvr>
                                        <p:cTn id="170" dur="1" fill="hold">
                                          <p:stCondLst>
                                            <p:cond delay="0"/>
                                          </p:stCondLst>
                                        </p:cTn>
                                        <p:tgtEl>
                                          <p:spTgt spid="2050"/>
                                        </p:tgtEl>
                                        <p:attrNameLst>
                                          <p:attrName>style.visibility</p:attrName>
                                        </p:attrNameLst>
                                      </p:cBhvr>
                                      <p:to>
                                        <p:strVal val="visible"/>
                                      </p:to>
                                    </p:set>
                                    <p:animEffect transition="in" filter="wipe(down)">
                                      <p:cBhvr>
                                        <p:cTn id="171" dur="500"/>
                                        <p:tgtEl>
                                          <p:spTgt spid="2050"/>
                                        </p:tgtEl>
                                      </p:cBhvr>
                                    </p:animEffect>
                                  </p:childTnLst>
                                </p:cTn>
                              </p:par>
                              <p:par>
                                <p:cTn id="172" presetID="22" presetClass="entr" presetSubtype="4" fill="hold" nodeType="withEffect">
                                  <p:stCondLst>
                                    <p:cond delay="0"/>
                                  </p:stCondLst>
                                  <p:childTnLst>
                                    <p:set>
                                      <p:cBhvr>
                                        <p:cTn id="173" dur="1" fill="hold">
                                          <p:stCondLst>
                                            <p:cond delay="0"/>
                                          </p:stCondLst>
                                        </p:cTn>
                                        <p:tgtEl>
                                          <p:spTgt spid="76"/>
                                        </p:tgtEl>
                                        <p:attrNameLst>
                                          <p:attrName>style.visibility</p:attrName>
                                        </p:attrNameLst>
                                      </p:cBhvr>
                                      <p:to>
                                        <p:strVal val="visible"/>
                                      </p:to>
                                    </p:set>
                                    <p:animEffect transition="in" filter="wipe(down)">
                                      <p:cBhvr>
                                        <p:cTn id="174" dur="500"/>
                                        <p:tgtEl>
                                          <p:spTgt spid="76"/>
                                        </p:tgtEl>
                                      </p:cBhvr>
                                    </p:animEffect>
                                  </p:childTnLst>
                                </p:cTn>
                              </p:par>
                              <p:par>
                                <p:cTn id="175" presetID="22" presetClass="entr" presetSubtype="4" fill="hold" nodeType="withEffect">
                                  <p:stCondLst>
                                    <p:cond delay="0"/>
                                  </p:stCondLst>
                                  <p:childTnLst>
                                    <p:set>
                                      <p:cBhvr>
                                        <p:cTn id="176" dur="1" fill="hold">
                                          <p:stCondLst>
                                            <p:cond delay="0"/>
                                          </p:stCondLst>
                                        </p:cTn>
                                        <p:tgtEl>
                                          <p:spTgt spid="90"/>
                                        </p:tgtEl>
                                        <p:attrNameLst>
                                          <p:attrName>style.visibility</p:attrName>
                                        </p:attrNameLst>
                                      </p:cBhvr>
                                      <p:to>
                                        <p:strVal val="visible"/>
                                      </p:to>
                                    </p:set>
                                    <p:animEffect transition="in" filter="wipe(down)">
                                      <p:cBhvr>
                                        <p:cTn id="177" dur="500"/>
                                        <p:tgtEl>
                                          <p:spTgt spid="90"/>
                                        </p:tgtEl>
                                      </p:cBhvr>
                                    </p:animEffect>
                                  </p:childTnLst>
                                </p:cTn>
                              </p:par>
                              <p:par>
                                <p:cTn id="178" presetID="22" presetClass="entr" presetSubtype="4" fill="hold" nodeType="withEffect">
                                  <p:stCondLst>
                                    <p:cond delay="0"/>
                                  </p:stCondLst>
                                  <p:childTnLst>
                                    <p:set>
                                      <p:cBhvr>
                                        <p:cTn id="179" dur="1" fill="hold">
                                          <p:stCondLst>
                                            <p:cond delay="0"/>
                                          </p:stCondLst>
                                        </p:cTn>
                                        <p:tgtEl>
                                          <p:spTgt spid="84"/>
                                        </p:tgtEl>
                                        <p:attrNameLst>
                                          <p:attrName>style.visibility</p:attrName>
                                        </p:attrNameLst>
                                      </p:cBhvr>
                                      <p:to>
                                        <p:strVal val="visible"/>
                                      </p:to>
                                    </p:set>
                                    <p:animEffect transition="in" filter="wipe(down)">
                                      <p:cBhvr>
                                        <p:cTn id="180" dur="500"/>
                                        <p:tgtEl>
                                          <p:spTgt spid="84"/>
                                        </p:tgtEl>
                                      </p:cBhvr>
                                    </p:animEffect>
                                  </p:childTnLst>
                                </p:cTn>
                              </p:par>
                              <p:par>
                                <p:cTn id="181" presetID="22" presetClass="entr" presetSubtype="4" fill="hold" nodeType="withEffect">
                                  <p:stCondLst>
                                    <p:cond delay="0"/>
                                  </p:stCondLst>
                                  <p:childTnLst>
                                    <p:set>
                                      <p:cBhvr>
                                        <p:cTn id="182" dur="1" fill="hold">
                                          <p:stCondLst>
                                            <p:cond delay="0"/>
                                          </p:stCondLst>
                                        </p:cTn>
                                        <p:tgtEl>
                                          <p:spTgt spid="86"/>
                                        </p:tgtEl>
                                        <p:attrNameLst>
                                          <p:attrName>style.visibility</p:attrName>
                                        </p:attrNameLst>
                                      </p:cBhvr>
                                      <p:to>
                                        <p:strVal val="visible"/>
                                      </p:to>
                                    </p:set>
                                    <p:animEffect transition="in" filter="wipe(down)">
                                      <p:cBhvr>
                                        <p:cTn id="183" dur="500"/>
                                        <p:tgtEl>
                                          <p:spTgt spid="86"/>
                                        </p:tgtEl>
                                      </p:cBhvr>
                                    </p:animEffect>
                                  </p:childTnLst>
                                </p:cTn>
                              </p:par>
                              <p:par>
                                <p:cTn id="184" presetID="22" presetClass="entr" presetSubtype="4" fill="hold" nodeType="withEffect">
                                  <p:stCondLst>
                                    <p:cond delay="0"/>
                                  </p:stCondLst>
                                  <p:childTnLst>
                                    <p:set>
                                      <p:cBhvr>
                                        <p:cTn id="185" dur="1" fill="hold">
                                          <p:stCondLst>
                                            <p:cond delay="0"/>
                                          </p:stCondLst>
                                        </p:cTn>
                                        <p:tgtEl>
                                          <p:spTgt spid="85"/>
                                        </p:tgtEl>
                                        <p:attrNameLst>
                                          <p:attrName>style.visibility</p:attrName>
                                        </p:attrNameLst>
                                      </p:cBhvr>
                                      <p:to>
                                        <p:strVal val="visible"/>
                                      </p:to>
                                    </p:set>
                                    <p:animEffect transition="in" filter="wipe(down)">
                                      <p:cBhvr>
                                        <p:cTn id="186" dur="500"/>
                                        <p:tgtEl>
                                          <p:spTgt spid="85"/>
                                        </p:tgtEl>
                                      </p:cBhvr>
                                    </p:animEffect>
                                  </p:childTnLst>
                                </p:cTn>
                              </p:par>
                              <p:par>
                                <p:cTn id="187" presetID="22" presetClass="entr" presetSubtype="4" fill="hold" nodeType="withEffect">
                                  <p:stCondLst>
                                    <p:cond delay="0"/>
                                  </p:stCondLst>
                                  <p:childTnLst>
                                    <p:set>
                                      <p:cBhvr>
                                        <p:cTn id="188" dur="1" fill="hold">
                                          <p:stCondLst>
                                            <p:cond delay="0"/>
                                          </p:stCondLst>
                                        </p:cTn>
                                        <p:tgtEl>
                                          <p:spTgt spid="88"/>
                                        </p:tgtEl>
                                        <p:attrNameLst>
                                          <p:attrName>style.visibility</p:attrName>
                                        </p:attrNameLst>
                                      </p:cBhvr>
                                      <p:to>
                                        <p:strVal val="visible"/>
                                      </p:to>
                                    </p:set>
                                    <p:animEffect transition="in" filter="wipe(down)">
                                      <p:cBhvr>
                                        <p:cTn id="189" dur="500"/>
                                        <p:tgtEl>
                                          <p:spTgt spid="88"/>
                                        </p:tgtEl>
                                      </p:cBhvr>
                                    </p:animEffect>
                                  </p:childTnLst>
                                </p:cTn>
                              </p:par>
                              <p:par>
                                <p:cTn id="190" presetID="22" presetClass="entr" presetSubtype="4" fill="hold" nodeType="withEffect">
                                  <p:stCondLst>
                                    <p:cond delay="0"/>
                                  </p:stCondLst>
                                  <p:childTnLst>
                                    <p:set>
                                      <p:cBhvr>
                                        <p:cTn id="191" dur="1" fill="hold">
                                          <p:stCondLst>
                                            <p:cond delay="0"/>
                                          </p:stCondLst>
                                        </p:cTn>
                                        <p:tgtEl>
                                          <p:spTgt spid="89"/>
                                        </p:tgtEl>
                                        <p:attrNameLst>
                                          <p:attrName>style.visibility</p:attrName>
                                        </p:attrNameLst>
                                      </p:cBhvr>
                                      <p:to>
                                        <p:strVal val="visible"/>
                                      </p:to>
                                    </p:set>
                                    <p:animEffect transition="in" filter="wipe(down)">
                                      <p:cBhvr>
                                        <p:cTn id="19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8" grpId="0" animBg="1"/>
      <p:bldP spid="59" grpId="0" animBg="1"/>
      <p:bldP spid="63" grpId="0" animBg="1"/>
      <p:bldP spid="64" grpId="0" animBg="1"/>
      <p:bldP spid="65" grpId="0" animBg="1"/>
      <p:bldP spid="66" grpId="0" animBg="1"/>
      <p:bldP spid="67" grpId="0" animBg="1"/>
      <p:bldP spid="68" grpId="0" animBg="1"/>
      <p:bldP spid="69" grpId="0" animBg="1"/>
      <p:bldP spid="77" grpId="0" animBg="1"/>
      <p:bldP spid="78" grpId="0" animBg="1"/>
      <p:bldP spid="79" grpId="0" animBg="1"/>
      <p:bldP spid="80" grpId="0" animBg="1"/>
      <p:bldP spid="81" grpId="0" animBg="1"/>
      <p:bldP spid="82" grpId="0" animBg="1"/>
      <p:bldP spid="8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кругленный прямоугольник 1"/>
          <p:cNvSpPr/>
          <p:nvPr/>
        </p:nvSpPr>
        <p:spPr>
          <a:xfrm>
            <a:off x="971600" y="404664"/>
            <a:ext cx="4472580" cy="794899"/>
          </a:xfrm>
          <a:prstGeom prst="round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marL="186055" marR="123825" indent="-6350">
              <a:lnSpc>
                <a:spcPct val="107000"/>
              </a:lnSpc>
              <a:spcAft>
                <a:spcPts val="0"/>
              </a:spcAft>
            </a:pPr>
            <a:r>
              <a:rPr lang="en-US" sz="4000" b="1" dirty="0" err="1">
                <a:solidFill>
                  <a:srgbClr val="000000"/>
                </a:solidFill>
                <a:latin typeface="Times New Roman"/>
                <a:ea typeface="Times New Roman"/>
              </a:rPr>
              <a:t>Ishning</a:t>
            </a:r>
            <a:r>
              <a:rPr lang="en-US" sz="4000" b="1" dirty="0">
                <a:solidFill>
                  <a:srgbClr val="000000"/>
                </a:solidFill>
                <a:latin typeface="Times New Roman"/>
                <a:ea typeface="Times New Roman"/>
              </a:rPr>
              <a:t> </a:t>
            </a:r>
            <a:r>
              <a:rPr lang="en-US" sz="4000" b="1" dirty="0" err="1">
                <a:solidFill>
                  <a:srgbClr val="000000"/>
                </a:solidFill>
                <a:latin typeface="Times New Roman"/>
                <a:ea typeface="Times New Roman"/>
              </a:rPr>
              <a:t>maqsadi</a:t>
            </a:r>
            <a:r>
              <a:rPr lang="en-US" sz="4000" b="1" dirty="0">
                <a:solidFill>
                  <a:srgbClr val="000000"/>
                </a:solidFill>
                <a:latin typeface="Times New Roman"/>
                <a:ea typeface="Times New Roman"/>
              </a:rPr>
              <a:t>: </a:t>
            </a:r>
            <a:endParaRPr lang="ru-RU" sz="4000" dirty="0">
              <a:solidFill>
                <a:srgbClr val="000000"/>
              </a:solidFill>
              <a:ea typeface="Calibri"/>
            </a:endParaRPr>
          </a:p>
        </p:txBody>
      </p:sp>
      <p:sp>
        <p:nvSpPr>
          <p:cNvPr id="3" name="Прямоугольник 2"/>
          <p:cNvSpPr/>
          <p:nvPr/>
        </p:nvSpPr>
        <p:spPr>
          <a:xfrm>
            <a:off x="755576" y="1340768"/>
            <a:ext cx="7560840" cy="1938992"/>
          </a:xfrm>
          <a:prstGeom prst="rect">
            <a:avLst/>
          </a:prstGeom>
        </p:spPr>
        <p:txBody>
          <a:bodyPr wrap="square">
            <a:spAutoFit/>
          </a:bodyPr>
          <a:lstStyle/>
          <a:p>
            <a:pPr marL="67945" lvl="0" algn="just">
              <a:tabLst>
                <a:tab pos="447675" algn="l"/>
              </a:tabLst>
            </a:pPr>
            <a:r>
              <a:rPr lang="en-US" sz="4000" dirty="0" err="1">
                <a:solidFill>
                  <a:prstClr val="black"/>
                </a:solidFill>
                <a:latin typeface="Times New Roman" panose="02020603050405020304" pitchFamily="18" charset="0"/>
                <a:ea typeface="Times New Roman"/>
                <a:cs typeface="Times New Roman" panose="02020603050405020304" pitchFamily="18" charset="0"/>
              </a:rPr>
              <a:t>Matoga</a:t>
            </a:r>
            <a:r>
              <a:rPr lang="en-US" sz="4000" dirty="0">
                <a:solidFill>
                  <a:prstClr val="black"/>
                </a:solidFill>
                <a:latin typeface="Times New Roman" panose="02020603050405020304" pitchFamily="18" charset="0"/>
                <a:ea typeface="Times New Roman"/>
                <a:cs typeface="Times New Roman" panose="02020603050405020304" pitchFamily="18" charset="0"/>
              </a:rPr>
              <a:t> </a:t>
            </a:r>
            <a:r>
              <a:rPr lang="en-US" sz="4000" dirty="0" err="1">
                <a:solidFill>
                  <a:prstClr val="black"/>
                </a:solidFill>
                <a:latin typeface="Times New Roman" panose="02020603050405020304" pitchFamily="18" charset="0"/>
                <a:ea typeface="Times New Roman"/>
                <a:cs typeface="Times New Roman" panose="02020603050405020304" pitchFamily="18" charset="0"/>
              </a:rPr>
              <a:t>naqsh</a:t>
            </a:r>
            <a:r>
              <a:rPr lang="en-US" sz="4000" dirty="0">
                <a:solidFill>
                  <a:prstClr val="black"/>
                </a:solidFill>
                <a:latin typeface="Times New Roman" panose="02020603050405020304" pitchFamily="18" charset="0"/>
                <a:ea typeface="Times New Roman"/>
                <a:cs typeface="Times New Roman" panose="02020603050405020304" pitchFamily="18" charset="0"/>
              </a:rPr>
              <a:t> </a:t>
            </a:r>
            <a:r>
              <a:rPr lang="en-US" sz="4000" dirty="0" err="1">
                <a:solidFill>
                  <a:prstClr val="black"/>
                </a:solidFill>
                <a:latin typeface="Times New Roman" panose="02020603050405020304" pitchFamily="18" charset="0"/>
                <a:ea typeface="Times New Roman"/>
                <a:cs typeface="Times New Roman" panose="02020603050405020304" pitchFamily="18" charset="0"/>
              </a:rPr>
              <a:t>chizish</a:t>
            </a:r>
            <a:r>
              <a:rPr lang="en-US" sz="4000" dirty="0">
                <a:solidFill>
                  <a:prstClr val="black"/>
                </a:solidFill>
                <a:latin typeface="Times New Roman" panose="02020603050405020304" pitchFamily="18" charset="0"/>
                <a:ea typeface="Times New Roman"/>
                <a:cs typeface="Times New Roman" panose="02020603050405020304" pitchFamily="18" charset="0"/>
              </a:rPr>
              <a:t> </a:t>
            </a:r>
            <a:r>
              <a:rPr lang="en-US" sz="4000" dirty="0" err="1">
                <a:solidFill>
                  <a:prstClr val="black"/>
                </a:solidFill>
                <a:latin typeface="Times New Roman" panose="02020603050405020304" pitchFamily="18" charset="0"/>
                <a:ea typeface="Times New Roman"/>
                <a:cs typeface="Times New Roman" panose="02020603050405020304" pitchFamily="18" charset="0"/>
              </a:rPr>
              <a:t>uchun</a:t>
            </a:r>
            <a:r>
              <a:rPr lang="en-US" sz="4000" dirty="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eskizlarni</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microsoft</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powerpoint</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dasturi</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orqali</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 </a:t>
            </a:r>
            <a:r>
              <a:rPr lang="en-US" sz="4000" dirty="0" err="1" smtClean="0">
                <a:solidFill>
                  <a:prstClr val="black"/>
                </a:solidFill>
                <a:latin typeface="Times New Roman" panose="02020603050405020304" pitchFamily="18" charset="0"/>
                <a:ea typeface="Times New Roman"/>
                <a:cs typeface="Times New Roman" panose="02020603050405020304" pitchFamily="18" charset="0"/>
              </a:rPr>
              <a:t>yaratish</a:t>
            </a:r>
            <a:r>
              <a:rPr lang="en-US" sz="4000" dirty="0" smtClean="0">
                <a:solidFill>
                  <a:prstClr val="black"/>
                </a:solidFill>
                <a:latin typeface="Times New Roman" panose="02020603050405020304" pitchFamily="18" charset="0"/>
                <a:ea typeface="Times New Roman"/>
                <a:cs typeface="Times New Roman" panose="02020603050405020304" pitchFamily="18" charset="0"/>
              </a:rPr>
              <a:t>.</a:t>
            </a:r>
            <a:endParaRPr lang="en-US" sz="4000" dirty="0">
              <a:solidFill>
                <a:prstClr val="black"/>
              </a:solidFill>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913210348"/>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rot="5400000">
            <a:off x="1215008" y="-1136625"/>
            <a:ext cx="6858000" cy="913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827584" y="1268760"/>
            <a:ext cx="7632848" cy="1077218"/>
          </a:xfrm>
          <a:prstGeom prst="rect">
            <a:avLst/>
          </a:prstGeom>
        </p:spPr>
        <p:txBody>
          <a:bodyPr wrap="square">
            <a:spAutoFit/>
          </a:bodyPr>
          <a:lstStyle/>
          <a:p>
            <a:pPr algn="ctr"/>
            <a:r>
              <a:rPr lang="en-US" sz="3200" b="1" dirty="0" err="1">
                <a:solidFill>
                  <a:srgbClr val="000000"/>
                </a:solidFill>
                <a:latin typeface="Times New Roman"/>
                <a:ea typeface="Times New Roman"/>
              </a:rPr>
              <a:t>Tajriba</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o’tkazish</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uchun</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kerak</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bo’ladigan</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asbob</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va</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jixozlar</a:t>
            </a:r>
            <a:r>
              <a:rPr lang="en-US" sz="3200" b="1" dirty="0">
                <a:solidFill>
                  <a:srgbClr val="000000"/>
                </a:solidFill>
                <a:latin typeface="Times New Roman"/>
                <a:ea typeface="Times New Roman"/>
              </a:rPr>
              <a:t>:</a:t>
            </a:r>
            <a:r>
              <a:rPr lang="en-US" sz="3200" dirty="0">
                <a:solidFill>
                  <a:srgbClr val="000000"/>
                </a:solidFill>
                <a:latin typeface="Times New Roman"/>
                <a:ea typeface="Times New Roman"/>
              </a:rPr>
              <a:t> </a:t>
            </a:r>
            <a:endParaRPr lang="ru-RU" sz="3200" dirty="0"/>
          </a:p>
        </p:txBody>
      </p:sp>
      <p:sp>
        <p:nvSpPr>
          <p:cNvPr id="3" name="TextBox 2"/>
          <p:cNvSpPr txBox="1"/>
          <p:nvPr/>
        </p:nvSpPr>
        <p:spPr>
          <a:xfrm>
            <a:off x="1098353" y="2908980"/>
            <a:ext cx="7002040" cy="646331"/>
          </a:xfrm>
          <a:prstGeom prst="rect">
            <a:avLst/>
          </a:prstGeom>
          <a:noFill/>
        </p:spPr>
        <p:txBody>
          <a:bodyPr wrap="square" rtlCol="0">
            <a:spAutoFit/>
          </a:bodyPr>
          <a:lstStyle/>
          <a:p>
            <a:r>
              <a:rPr lang="en-US" sz="3600" dirty="0" err="1" smtClean="0">
                <a:latin typeface="Times New Roman" panose="02020603050405020304" pitchFamily="18" charset="0"/>
                <a:cs typeface="Times New Roman" panose="02020603050405020304" pitchFamily="18" charset="0"/>
              </a:rPr>
              <a:t>Naqshning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rasmi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kompyuter</a:t>
            </a:r>
            <a:endParaRPr lang="ru-RU"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515984"/>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652120" y="28260"/>
            <a:ext cx="3491880" cy="682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1516142"/>
            <a:ext cx="5314275" cy="3046988"/>
          </a:xfrm>
          <a:prstGeom prst="rect">
            <a:avLst/>
          </a:prstGeom>
          <a:noFill/>
        </p:spPr>
        <p:txBody>
          <a:bodyPr wrap="none" rtlCol="0">
            <a:spAutoFit/>
          </a:bodyPr>
          <a:lstStyle/>
          <a:p>
            <a:r>
              <a:rPr lang="en-US" sz="96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Nazariy</a:t>
            </a:r>
            <a:r>
              <a:rPr lang="en-US" sz="9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 </a:t>
            </a:r>
          </a:p>
          <a:p>
            <a:r>
              <a:rPr lang="en-US" sz="96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ma’lumot</a:t>
            </a:r>
            <a:endParaRPr lang="ru-RU" sz="9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217146"/>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736x/03/d4/ac/03d4ac0b69f00ad19fffd89121ef4a9b.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5466"/>
          <a:stretch/>
        </p:blipFill>
        <p:spPr bwMode="auto">
          <a:xfrm>
            <a:off x="5182942" y="-1475"/>
            <a:ext cx="3948203" cy="685947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07504" y="250386"/>
            <a:ext cx="6048672" cy="5909310"/>
          </a:xfrm>
          <a:prstGeom prst="rect">
            <a:avLst/>
          </a:prstGeom>
        </p:spPr>
        <p:txBody>
          <a:bodyPr wrap="square">
            <a:spAutoFit/>
          </a:bodyPr>
          <a:lstStyle/>
          <a:p>
            <a:pPr indent="450215" algn="just">
              <a:lnSpc>
                <a:spcPct val="150000"/>
              </a:lnSpc>
              <a:spcAft>
                <a:spcPts val="0"/>
              </a:spcAft>
            </a:pPr>
            <a:r>
              <a:rPr lang="it-IT" sz="2800" dirty="0">
                <a:latin typeface="Times New Roman"/>
                <a:ea typeface="Times New Roman"/>
                <a:cs typeface="Times New Roman"/>
              </a:rPr>
              <a:t>Kashtani xar xil buyumlarga tikishimiz orqali ularga chiroyli ko‘rinish beradi, bu esa kashtaning naqadar muhimligidan iborat. Hozirgi paytda kashta tikish mashinalarda avtomatik tarzda bajarilishi mumkin, lekin u birinchidan o‘quvchi tomonidan bajarilishi murakkab, ikkinchidan esa narx jihatidan qimmat.</a:t>
            </a:r>
            <a:endParaRPr lang="ru-RU" sz="28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pinimg.com/736x/78/45/b0/7845b0a6a40401d25699f6afa5eade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384" y="2625967"/>
            <a:ext cx="4630638" cy="429034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107504" y="40644"/>
            <a:ext cx="8928992" cy="1938992"/>
          </a:xfrm>
          <a:prstGeom prst="rect">
            <a:avLst/>
          </a:prstGeom>
        </p:spPr>
        <p:txBody>
          <a:bodyPr wrap="square">
            <a:spAutoFit/>
          </a:bodyPr>
          <a:lstStyle/>
          <a:p>
            <a:pPr indent="450215" algn="just">
              <a:spcAft>
                <a:spcPts val="0"/>
              </a:spcAft>
            </a:pPr>
            <a:r>
              <a:rPr lang="it-IT" sz="2400" dirty="0">
                <a:latin typeface="Times New Roman"/>
                <a:ea typeface="Times New Roman"/>
                <a:cs typeface="Times New Roman"/>
              </a:rPr>
              <a:t>Agar o‘quvchilarga ana shu kashtaning ahamiyatini yetkazib bera olsak o‘quvchilarning bu san’atga bo‘lgan qiziqishini va ularni iqtisodiy tejamkorlikk</a:t>
            </a:r>
            <a:r>
              <a:rPr lang="ru-RU" sz="2400" dirty="0">
                <a:latin typeface="Times New Roman"/>
                <a:ea typeface="Times New Roman"/>
                <a:cs typeface="Times New Roman"/>
              </a:rPr>
              <a:t>а</a:t>
            </a:r>
            <a:r>
              <a:rPr lang="it-IT" sz="2400" dirty="0">
                <a:latin typeface="Times New Roman"/>
                <a:ea typeface="Times New Roman"/>
                <a:cs typeface="Times New Roman"/>
              </a:rPr>
              <a:t> o‘rgatgan bo‘lamiz. Kashtani biz dasturxon, yostiq jildi, joynomoz, chopon, kõylaklarga tushirishimiz mumkin. Bu buyumlar esa o‘zbek millatining har bir xonadonida mavjud.</a:t>
            </a:r>
            <a:endParaRPr lang="ru-RU" sz="2400" dirty="0">
              <a:ea typeface="Times New Roman"/>
              <a:cs typeface="Times New Roman"/>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2605616"/>
            <a:ext cx="4633913"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782" b="50000"/>
          <a:stretch/>
        </p:blipFill>
        <p:spPr bwMode="auto">
          <a:xfrm>
            <a:off x="0" y="1"/>
            <a:ext cx="9144000" cy="14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2782" b="50000"/>
          <a:stretch/>
        </p:blipFill>
        <p:spPr bwMode="auto">
          <a:xfrm flipV="1">
            <a:off x="0" y="5301207"/>
            <a:ext cx="9144000" cy="155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107504" y="1515556"/>
            <a:ext cx="8856984" cy="3785652"/>
          </a:xfrm>
          <a:prstGeom prst="rect">
            <a:avLst/>
          </a:prstGeom>
        </p:spPr>
        <p:txBody>
          <a:bodyPr wrap="square">
            <a:spAutoFit/>
          </a:bodyPr>
          <a:lstStyle/>
          <a:p>
            <a:pPr indent="450215" algn="just">
              <a:spcAft>
                <a:spcPts val="0"/>
              </a:spcAft>
            </a:pPr>
            <a:r>
              <a:rPr lang="it-IT" sz="2400" dirty="0">
                <a:latin typeface="Times New Roman"/>
                <a:ea typeface="Times New Roman"/>
                <a:cs typeface="Times New Roman"/>
              </a:rPr>
              <a:t>Qo‘lda kashta tikish uchun o‘ziga xos asboblar bo‘ladi. Kashtachilikda ninalar, angishvona, qaychi, santimetr lenta, ilmoqli va ilmoqsiz bigizlar hamda chambarak (pyalsti) ishlatiladi. Kashtachilikda oq, kul rang, och sariq, och mallarang bo‘z, surp, karboz, shoyi, baxmal, chit yoki satin kabi matolar ishlatiladi. Bunday matolarga naqsh kompozitsiyasi chizilganda yaxshi ko‘rinadi, rangli iplarning aksariyati unga mos tushadi. Gullar va naqsh kompozitsiyalar chizish uchun chizg’ichlar, yumshoq qalamlar, daftar, albom, o‘chirg’ich, millimetrli qog’oz, nusxa ko‘chiradigan qog’oz va shaffof </a:t>
            </a:r>
            <a:r>
              <a:rPr lang="it-IT" sz="2400" dirty="0" smtClean="0">
                <a:latin typeface="Times New Roman"/>
                <a:ea typeface="Times New Roman"/>
                <a:cs typeface="Times New Roman"/>
              </a:rPr>
              <a:t>qog’ozlar </a:t>
            </a:r>
            <a:r>
              <a:rPr lang="it-IT" sz="2400" dirty="0">
                <a:latin typeface="Times New Roman"/>
                <a:ea typeface="Times New Roman"/>
                <a:cs typeface="Times New Roman"/>
              </a:rPr>
              <a:t>kerak bo‘ladi.</a:t>
            </a:r>
            <a:endParaRPr lang="ru-RU" sz="2400" dirty="0">
              <a:ea typeface="Times New Roman"/>
              <a:cs typeface="Times New Roman"/>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264" y="3933055"/>
            <a:ext cx="9139736" cy="286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251520" y="404664"/>
            <a:ext cx="8568952" cy="3697166"/>
          </a:xfrm>
          <a:prstGeom prst="rect">
            <a:avLst/>
          </a:prstGeom>
        </p:spPr>
        <p:txBody>
          <a:bodyPr wrap="square">
            <a:spAutoFit/>
          </a:bodyPr>
          <a:lstStyle/>
          <a:p>
            <a:pPr indent="450215" algn="just">
              <a:lnSpc>
                <a:spcPct val="150000"/>
              </a:lnSpc>
              <a:spcAft>
                <a:spcPts val="0"/>
              </a:spcAft>
            </a:pPr>
            <a:r>
              <a:rPr lang="it-IT" sz="3200" b="1" i="1" dirty="0">
                <a:latin typeface="Times New Roman" panose="02020603050405020304" pitchFamily="18" charset="0"/>
                <a:ea typeface="Times New Roman"/>
                <a:cs typeface="Times New Roman" panose="02020603050405020304" pitchFamily="18" charset="0"/>
              </a:rPr>
              <a:t>Qo‘lda kashta tikishning ikki turi bor:</a:t>
            </a:r>
            <a:endParaRPr lang="ru-RU" sz="3200" dirty="0">
              <a:latin typeface="Times New Roman" panose="02020603050405020304" pitchFamily="18" charset="0"/>
              <a:ea typeface="Times New Roman"/>
              <a:cs typeface="Times New Roman" panose="02020603050405020304" pitchFamily="18" charset="0"/>
            </a:endParaRPr>
          </a:p>
          <a:p>
            <a:pPr indent="450215" algn="just">
              <a:lnSpc>
                <a:spcPct val="150000"/>
              </a:lnSpc>
              <a:spcAft>
                <a:spcPts val="0"/>
              </a:spcAft>
            </a:pPr>
            <a:r>
              <a:rPr lang="it-IT" sz="3200" dirty="0">
                <a:latin typeface="Times New Roman" panose="02020603050405020304" pitchFamily="18" charset="0"/>
                <a:ea typeface="Times New Roman"/>
                <a:cs typeface="Times New Roman" panose="02020603050405020304" pitchFamily="18" charset="0"/>
              </a:rPr>
              <a:t>1. Matoning arqoq hamda o‘rim iplarini sanab kashta tikish;</a:t>
            </a:r>
            <a:endParaRPr lang="ru-RU" sz="3200" dirty="0">
              <a:latin typeface="Times New Roman" panose="02020603050405020304" pitchFamily="18" charset="0"/>
              <a:ea typeface="Times New Roman"/>
              <a:cs typeface="Times New Roman" panose="02020603050405020304" pitchFamily="18" charset="0"/>
            </a:endParaRPr>
          </a:p>
          <a:p>
            <a:pPr indent="450215" algn="just">
              <a:lnSpc>
                <a:spcPct val="150000"/>
              </a:lnSpc>
              <a:spcAft>
                <a:spcPts val="0"/>
              </a:spcAft>
            </a:pPr>
            <a:r>
              <a:rPr lang="it-IT" sz="3200" dirty="0">
                <a:latin typeface="Times New Roman" panose="02020603050405020304" pitchFamily="18" charset="0"/>
                <a:ea typeface="Times New Roman"/>
                <a:cs typeface="Times New Roman" panose="02020603050405020304" pitchFamily="18" charset="0"/>
              </a:rPr>
              <a:t>2. Matoga naqsh-gul, tasvir konturini chizib, erkin kashta tikish. </a:t>
            </a:r>
            <a:endParaRPr lang="ru-RU" sz="3200" dirty="0">
              <a:latin typeface="Times New Roman" panose="02020603050405020304" pitchFamily="18" charset="0"/>
              <a:ea typeface="Times New Roman"/>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5768" t="4049" r="4987" b="2808"/>
          <a:stretch/>
        </p:blipFill>
        <p:spPr bwMode="auto">
          <a:xfrm rot="5400000">
            <a:off x="1074830" y="-1068433"/>
            <a:ext cx="6858000" cy="8994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2217830" y="1844824"/>
            <a:ext cx="5450514" cy="3108543"/>
          </a:xfrm>
          <a:prstGeom prst="rect">
            <a:avLst/>
          </a:prstGeom>
        </p:spPr>
        <p:txBody>
          <a:bodyPr wrap="square">
            <a:spAutoFit/>
          </a:bodyPr>
          <a:lstStyle/>
          <a:p>
            <a:pPr algn="just"/>
            <a:r>
              <a:rPr lang="en-US" sz="2800" dirty="0" err="1">
                <a:latin typeface="Times New Roman" panose="02020603050405020304" pitchFamily="18" charset="0"/>
                <a:cs typeface="Times New Roman" panose="02020603050405020304" pitchFamily="18" charset="0"/>
              </a:rPr>
              <a:t>Arqoq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o‘rim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iplari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kesishtirib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to‘qilgan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mato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polotno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bo‘z</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shaklida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to‘qilgan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matoga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tikiladi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Chunki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bunday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mato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ishlarini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sanab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tikish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qulay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Bunday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kashta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gullari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geometrik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shakllar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uzun-qisqa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to‘g’ri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chiziqlardan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iborat</a:t>
            </a:r>
            <a:r>
              <a:rPr lang="en-US"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2473718"/>
      </p:ext>
    </p:extLst>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366</Words>
  <Application>Microsoft Office PowerPoint</Application>
  <PresentationFormat>Экран (4:3)</PresentationFormat>
  <Paragraphs>28</Paragraphs>
  <Slides>16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16</vt:i4>
      </vt:variant>
    </vt:vector>
  </HeadingPairs>
  <TitlesOfParts>
    <vt:vector size="20" baseType="lpstr">
      <vt:lpstr>Arial</vt:lpstr>
      <vt:lpstr>Calibri</vt:lpstr>
      <vt:lpstr>Times New Roman</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lenovo</dc:creator>
  <cp:lastModifiedBy>O'tkirbek</cp:lastModifiedBy>
  <cp:revision>32</cp:revision>
  <dcterms:created xsi:type="dcterms:W3CDTF">2025-04-01T10:45:10Z</dcterms:created>
  <dcterms:modified xsi:type="dcterms:W3CDTF">2025-04-07T11:05:25Z</dcterms:modified>
</cp:coreProperties>
</file>